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4817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2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52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095ED-B7AB-4AE7-BA81-E3884D15441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DE639-C067-49F1-815C-1224D4B42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8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9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7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601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707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6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6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925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CFF59EB-44A1-48C4-80D9-BBA4CD770E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DA8BFD5-82F7-405B-B4B0-271E77DD61FE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9/28/2016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543800" cy="2593975"/>
          </a:xfrm>
        </p:spPr>
        <p:txBody>
          <a:bodyPr/>
          <a:lstStyle/>
          <a:p>
            <a:r>
              <a:rPr lang="en-US" dirty="0" smtClean="0"/>
              <a:t>Roots of </a:t>
            </a:r>
            <a:r>
              <a:rPr lang="en-US" dirty="0"/>
              <a:t>J</a:t>
            </a:r>
            <a:r>
              <a:rPr lang="en-US" dirty="0" smtClean="0"/>
              <a:t>udaism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Oldest Monotheistic Faith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05212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Although little emphasis on conversion or missionary work.</a:t>
            </a:r>
            <a:endParaRPr lang="en-US" sz="2800" dirty="0"/>
          </a:p>
          <a:p>
            <a:r>
              <a:rPr lang="en-US" sz="2800" dirty="0" smtClean="0"/>
              <a:t>Helped formed 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Christianity</a:t>
            </a:r>
            <a:r>
              <a:rPr lang="en-US" sz="2800" dirty="0" smtClean="0"/>
              <a:t> (Jesus was Jewish)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Islam</a:t>
            </a:r>
            <a:r>
              <a:rPr lang="en-US" sz="2800" dirty="0" smtClean="0"/>
              <a:t> (the Prophet Muhammad considers Jews as “People of Book” to be respected)</a:t>
            </a:r>
            <a:endParaRPr lang="en-US" sz="2800" dirty="0"/>
          </a:p>
        </p:txBody>
      </p:sp>
      <p:pic>
        <p:nvPicPr>
          <p:cNvPr id="8194" name="Picture 2" descr="Image result for people of the bo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00600"/>
            <a:ext cx="322729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59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211" y="1371600"/>
            <a:ext cx="8267989" cy="4800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Diaspora</a:t>
            </a:r>
            <a:r>
              <a:rPr lang="en-US" dirty="0" smtClean="0"/>
              <a:t> – the Jewish people have often been forced from their homeland “dispersal” – </a:t>
            </a:r>
            <a:r>
              <a:rPr lang="en-US" dirty="0" smtClean="0">
                <a:solidFill>
                  <a:srgbClr val="FF0000"/>
                </a:solidFill>
              </a:rPr>
              <a:t>Babylonian Captivity </a:t>
            </a:r>
            <a:r>
              <a:rPr lang="en-US" dirty="0" smtClean="0"/>
              <a:t>by Assyrians, movement of Jews during the Holocaust</a:t>
            </a:r>
          </a:p>
          <a:p>
            <a:r>
              <a:rPr lang="en-US" dirty="0" smtClean="0"/>
              <a:t>Targeted for Persecution – Romans destroyed Temple of Jerusalem, during Black Death persecuted, </a:t>
            </a:r>
            <a:r>
              <a:rPr lang="en-US" dirty="0" smtClean="0">
                <a:solidFill>
                  <a:srgbClr val="FF0000"/>
                </a:solidFill>
              </a:rPr>
              <a:t>Holocaust</a:t>
            </a:r>
          </a:p>
          <a:p>
            <a:r>
              <a:rPr lang="en-US" dirty="0" smtClean="0"/>
              <a:t>Contemporary political concerns over Israel – promised Israel as national home for Jews by </a:t>
            </a:r>
            <a:r>
              <a:rPr lang="en-US" dirty="0" smtClean="0">
                <a:solidFill>
                  <a:srgbClr val="FF0000"/>
                </a:solidFill>
              </a:rPr>
              <a:t>British Balfour Declaration </a:t>
            </a:r>
            <a:r>
              <a:rPr lang="en-US" dirty="0" smtClean="0"/>
              <a:t>in 1917, but Muslim </a:t>
            </a:r>
            <a:r>
              <a:rPr lang="en-US" dirty="0" smtClean="0">
                <a:solidFill>
                  <a:srgbClr val="FF0000"/>
                </a:solidFill>
              </a:rPr>
              <a:t>Palestinians</a:t>
            </a:r>
            <a:r>
              <a:rPr lang="en-US" dirty="0" smtClean="0"/>
              <a:t> claim </a:t>
            </a:r>
          </a:p>
          <a:p>
            <a:pPr marL="114300" indent="0">
              <a:buNone/>
            </a:pPr>
            <a:r>
              <a:rPr lang="en-US" dirty="0" smtClean="0"/>
              <a:t>same land as their land. </a:t>
            </a:r>
          </a:p>
          <a:p>
            <a:pPr marL="114300" indent="0">
              <a:buNone/>
            </a:pPr>
            <a:r>
              <a:rPr lang="en-US" dirty="0" smtClean="0"/>
              <a:t>Has caused a half-century of war.</a:t>
            </a:r>
            <a:endParaRPr lang="en-US" dirty="0"/>
          </a:p>
        </p:txBody>
      </p:sp>
      <p:sp>
        <p:nvSpPr>
          <p:cNvPr id="4" name="AutoShape 2" descr="Image result for jews in holocaus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0" name="Picture 4" descr="ww2-womenandchild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010024"/>
            <a:ext cx="386715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22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20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Papyrus" pitchFamily="66" charset="0"/>
              </a:rPr>
              <a:t>Founders: </a:t>
            </a:r>
            <a:r>
              <a:rPr lang="en-US" b="1" dirty="0">
                <a:solidFill>
                  <a:srgbClr val="FF0000"/>
                </a:solidFill>
                <a:latin typeface="Papyrus" pitchFamily="66" charset="0"/>
              </a:rPr>
              <a:t>Abraham</a:t>
            </a:r>
            <a:r>
              <a:rPr lang="en-US" b="1" dirty="0">
                <a:latin typeface="Papyrus" pitchFamily="66" charset="0"/>
              </a:rPr>
              <a:t>, Isaac, </a:t>
            </a:r>
            <a:r>
              <a:rPr lang="en-US" b="1" dirty="0" smtClean="0">
                <a:latin typeface="Papyrus" pitchFamily="66" charset="0"/>
              </a:rPr>
              <a:t>Jacob  (</a:t>
            </a:r>
            <a:r>
              <a:rPr lang="en-US" b="1" dirty="0" smtClean="0">
                <a:solidFill>
                  <a:srgbClr val="FF0000"/>
                </a:solidFill>
                <a:latin typeface="Papyrus" pitchFamily="66" charset="0"/>
              </a:rPr>
              <a:t>Prophets</a:t>
            </a:r>
            <a:r>
              <a:rPr lang="en-US" b="1" dirty="0" smtClean="0">
                <a:latin typeface="Papyrus" pitchFamily="66" charset="0"/>
              </a:rPr>
              <a:t> ) -  </a:t>
            </a:r>
            <a:r>
              <a:rPr lang="en-US" b="1" dirty="0">
                <a:latin typeface="Papyrus" pitchFamily="66" charset="0"/>
              </a:rPr>
              <a:t>origins of the Hebrew people </a:t>
            </a:r>
            <a:r>
              <a:rPr lang="en-US" b="1" dirty="0" smtClean="0">
                <a:latin typeface="Papyrus" pitchFamily="66" charset="0"/>
              </a:rPr>
              <a:t>(ca. 1800 BCE)</a:t>
            </a:r>
          </a:p>
          <a:p>
            <a:pPr>
              <a:lnSpc>
                <a:spcPct val="90000"/>
              </a:lnSpc>
            </a:pPr>
            <a:endParaRPr lang="en-US" b="1" dirty="0">
              <a:latin typeface="Papyrus" pitchFamily="66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Papyrus" pitchFamily="66" charset="0"/>
              </a:rPr>
              <a:t>Enslaved in ancient Egypt and freed by </a:t>
            </a:r>
            <a:r>
              <a:rPr lang="en-US" b="1" dirty="0">
                <a:solidFill>
                  <a:srgbClr val="FF0000"/>
                </a:solidFill>
                <a:latin typeface="Papyrus" pitchFamily="66" charset="0"/>
              </a:rPr>
              <a:t>Moses</a:t>
            </a:r>
            <a:r>
              <a:rPr lang="en-US" b="1" dirty="0">
                <a:latin typeface="Papyrus" pitchFamily="66" charset="0"/>
              </a:rPr>
              <a:t> </a:t>
            </a:r>
            <a:r>
              <a:rPr lang="en-US" b="1" dirty="0" smtClean="0">
                <a:latin typeface="Papyrus" pitchFamily="66" charset="0"/>
              </a:rPr>
              <a:t>(ca. 1300s BCE) – plagues, received “</a:t>
            </a:r>
            <a:r>
              <a:rPr lang="en-US" b="1" dirty="0" smtClean="0">
                <a:solidFill>
                  <a:srgbClr val="FF0000"/>
                </a:solidFill>
                <a:latin typeface="Papyrus" pitchFamily="66" charset="0"/>
              </a:rPr>
              <a:t>10 Commandments </a:t>
            </a:r>
            <a:r>
              <a:rPr lang="en-US" b="1" dirty="0" smtClean="0">
                <a:latin typeface="Papyrus" pitchFamily="66" charset="0"/>
              </a:rPr>
              <a:t>from God” as ethical code of behavior.  Crossed Red Sea to …</a:t>
            </a:r>
          </a:p>
          <a:p>
            <a:pPr>
              <a:lnSpc>
                <a:spcPct val="90000"/>
              </a:lnSpc>
            </a:pPr>
            <a:endParaRPr lang="en-US" b="1" dirty="0">
              <a:latin typeface="Papyrus" pitchFamily="66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Papyrus" pitchFamily="66" charset="0"/>
              </a:rPr>
              <a:t>“</a:t>
            </a:r>
            <a:r>
              <a:rPr lang="en-US" b="1" dirty="0">
                <a:solidFill>
                  <a:srgbClr val="FF0000"/>
                </a:solidFill>
                <a:latin typeface="Papyrus" pitchFamily="66" charset="0"/>
              </a:rPr>
              <a:t>Promised Land</a:t>
            </a:r>
            <a:r>
              <a:rPr lang="en-US" b="1" dirty="0">
                <a:latin typeface="Papyrus" pitchFamily="66" charset="0"/>
              </a:rPr>
              <a:t>” (The Land of </a:t>
            </a:r>
            <a:r>
              <a:rPr lang="en-US" b="1" dirty="0" smtClean="0">
                <a:latin typeface="Papyrus" pitchFamily="66" charset="0"/>
              </a:rPr>
              <a:t>Israel) – part of a </a:t>
            </a:r>
            <a:r>
              <a:rPr lang="en-US" b="1" dirty="0" smtClean="0">
                <a:solidFill>
                  <a:srgbClr val="FF0000"/>
                </a:solidFill>
                <a:latin typeface="Papyrus" pitchFamily="66" charset="0"/>
              </a:rPr>
              <a:t>covenant</a:t>
            </a:r>
            <a:r>
              <a:rPr lang="en-US" b="1" dirty="0" smtClean="0">
                <a:latin typeface="Papyrus" pitchFamily="66" charset="0"/>
              </a:rPr>
              <a:t> (agreement with God) that Jews would have this land and be the chosen people of God.</a:t>
            </a:r>
            <a:endParaRPr lang="en-US" b="1" dirty="0">
              <a:latin typeface="Papyrus" pitchFamily="66" charset="0"/>
            </a:endParaRPr>
          </a:p>
          <a:p>
            <a:endParaRPr lang="en-US" dirty="0"/>
          </a:p>
        </p:txBody>
      </p:sp>
      <p:pic>
        <p:nvPicPr>
          <p:cNvPr id="1026" name="Picture 2" descr="Image result for mos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414338"/>
            <a:ext cx="3397250" cy="235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Where Judaism Practiced </a:t>
            </a: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60480"/>
            <a:ext cx="426757" cy="42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" y="1346700"/>
            <a:ext cx="6324600" cy="351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05" y="2743200"/>
            <a:ext cx="288978" cy="28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/>
          <p:cNvSpPr/>
          <p:nvPr/>
        </p:nvSpPr>
        <p:spPr>
          <a:xfrm>
            <a:off x="1265237" y="2195576"/>
            <a:ext cx="228600" cy="2286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82" y="3615478"/>
            <a:ext cx="427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42" y="3880733"/>
            <a:ext cx="427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331" y="1600200"/>
            <a:ext cx="427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owchart: Connector 5"/>
          <p:cNvSpPr/>
          <p:nvPr/>
        </p:nvSpPr>
        <p:spPr>
          <a:xfrm flipH="1">
            <a:off x="3845308" y="2879513"/>
            <a:ext cx="234184" cy="181546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6019800"/>
            <a:ext cx="354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     = where Judaism is practiced</a:t>
            </a:r>
          </a:p>
          <a:p>
            <a:r>
              <a:rPr lang="en-US" dirty="0">
                <a:solidFill>
                  <a:prstClr val="white"/>
                </a:solidFill>
              </a:rPr>
              <a:t>     = where Judaism originated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990947"/>
            <a:ext cx="427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73" y="6368812"/>
            <a:ext cx="278689" cy="248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>
            <a:stCxn id="6" idx="3"/>
            <a:endCxn id="10" idx="0"/>
          </p:cNvCxnSpPr>
          <p:nvPr/>
        </p:nvCxnSpPr>
        <p:spPr>
          <a:xfrm>
            <a:off x="4045197" y="3034472"/>
            <a:ext cx="814525" cy="98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95355" y="4023376"/>
            <a:ext cx="92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Israel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42" y="2096357"/>
            <a:ext cx="427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934199" y="1416595"/>
            <a:ext cx="193516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According to the Israel Central Bureau of Statistics there is 14,993,000 Jews worldwide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 Israel alone there is 5,703,700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United States has 5,275,000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Canada has 375,000</a:t>
            </a:r>
          </a:p>
          <a:p>
            <a:r>
              <a:rPr lang="en-US" dirty="0" smtClean="0">
                <a:latin typeface="Comic Sans MS" pitchFamily="66" charset="0"/>
              </a:rPr>
              <a:t>Mexico has 39,400</a:t>
            </a:r>
            <a:endParaRPr lang="en-US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Monotheist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– Belief in 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one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God (Yahweh),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creator of the universe, personal but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non-corporeal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Covenant – as Chosen People (so little effort at conversion)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Importance of Family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Commandments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– ethical code of conduct </a:t>
            </a:r>
          </a:p>
          <a:p>
            <a:pPr marL="114300" indent="0">
              <a:lnSpc>
                <a:spcPct val="90000"/>
              </a:lnSpc>
              <a:buNone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  <p:pic>
        <p:nvPicPr>
          <p:cNvPr id="2050" name="Picture 2" descr="Image result for 10 commandm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86200"/>
            <a:ext cx="4533900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573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Founders/Leaders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God = </a:t>
            </a:r>
            <a:r>
              <a:rPr lang="en-US" sz="4000" dirty="0" smtClean="0">
                <a:solidFill>
                  <a:srgbClr val="FF0000"/>
                </a:solidFill>
              </a:rPr>
              <a:t>Yahweh</a:t>
            </a:r>
          </a:p>
          <a:p>
            <a:r>
              <a:rPr lang="en-US" sz="4000" dirty="0" smtClean="0"/>
              <a:t>Founders = </a:t>
            </a:r>
            <a:r>
              <a:rPr lang="en-US" sz="4000" dirty="0" smtClean="0">
                <a:solidFill>
                  <a:srgbClr val="FF0000"/>
                </a:solidFill>
              </a:rPr>
              <a:t>Prophets</a:t>
            </a:r>
            <a:r>
              <a:rPr lang="en-US" sz="4000" dirty="0" smtClean="0"/>
              <a:t> like Abraham and Moses</a:t>
            </a:r>
          </a:p>
          <a:p>
            <a:r>
              <a:rPr lang="en-US" sz="4000" dirty="0" smtClean="0"/>
              <a:t>Leaders/Teachers = </a:t>
            </a:r>
            <a:r>
              <a:rPr lang="en-US" sz="4000" dirty="0" smtClean="0">
                <a:solidFill>
                  <a:srgbClr val="FF0000"/>
                </a:solidFill>
              </a:rPr>
              <a:t>Rabbis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Image result for rabb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44005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17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Torah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was revealed to the Hebrew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people (first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five books of the Bible), containing religious, moral and social law which guides the life of a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Jew</a:t>
            </a:r>
          </a:p>
          <a:p>
            <a:r>
              <a:rPr lang="en-US" sz="2000" dirty="0" smtClean="0">
                <a:latin typeface="Comic Sans MS" pitchFamily="66" charset="0"/>
              </a:rPr>
              <a:t>It’s </a:t>
            </a:r>
            <a:r>
              <a:rPr lang="en-US" sz="2000" dirty="0">
                <a:latin typeface="Comic Sans MS" pitchFamily="66" charset="0"/>
              </a:rPr>
              <a:t>the first five books of the Hebrew Bible</a:t>
            </a:r>
          </a:p>
          <a:p>
            <a:pPr lvl="1"/>
            <a:r>
              <a:rPr lang="en-US" dirty="0">
                <a:latin typeface="Comic Sans MS" pitchFamily="66" charset="0"/>
              </a:rPr>
              <a:t>Genesis</a:t>
            </a:r>
          </a:p>
          <a:p>
            <a:pPr lvl="1"/>
            <a:r>
              <a:rPr lang="en-US" dirty="0">
                <a:latin typeface="Comic Sans MS" pitchFamily="66" charset="0"/>
              </a:rPr>
              <a:t>Exodus</a:t>
            </a:r>
          </a:p>
          <a:p>
            <a:pPr lvl="1"/>
            <a:r>
              <a:rPr lang="en-US" dirty="0">
                <a:latin typeface="Comic Sans MS" pitchFamily="66" charset="0"/>
              </a:rPr>
              <a:t>Leviticus</a:t>
            </a:r>
          </a:p>
          <a:p>
            <a:pPr lvl="1"/>
            <a:r>
              <a:rPr lang="en-US" dirty="0">
                <a:latin typeface="Comic Sans MS" pitchFamily="66" charset="0"/>
              </a:rPr>
              <a:t>Numbers</a:t>
            </a:r>
          </a:p>
          <a:p>
            <a:pPr lvl="1"/>
            <a:r>
              <a:rPr lang="en-US" dirty="0">
                <a:latin typeface="Comic Sans MS" pitchFamily="66" charset="0"/>
              </a:rPr>
              <a:t>Deuteronomy</a:t>
            </a:r>
          </a:p>
          <a:p>
            <a:pPr lvl="2"/>
            <a:r>
              <a:rPr lang="en-US" sz="2000" dirty="0">
                <a:latin typeface="Comic Sans MS" pitchFamily="66" charset="0"/>
              </a:rPr>
              <a:t>Torah is stored </a:t>
            </a:r>
            <a:r>
              <a:rPr lang="en-US" sz="2000" dirty="0" smtClean="0">
                <a:latin typeface="Comic Sans MS" pitchFamily="66" charset="0"/>
              </a:rPr>
              <a:t>inside</a:t>
            </a:r>
          </a:p>
          <a:p>
            <a:pPr marL="777240" lvl="2" indent="0">
              <a:buNone/>
            </a:pP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the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Ark</a:t>
            </a:r>
            <a:r>
              <a:rPr lang="en-US" sz="2000" dirty="0">
                <a:latin typeface="Comic Sans MS" pitchFamily="66" charset="0"/>
              </a:rPr>
              <a:t> and no one is </a:t>
            </a:r>
            <a:endParaRPr lang="en-US" sz="2000" dirty="0" smtClean="0">
              <a:latin typeface="Comic Sans MS" pitchFamily="66" charset="0"/>
            </a:endParaRPr>
          </a:p>
          <a:p>
            <a:pPr marL="777240" lvl="2" indent="0">
              <a:buNone/>
            </a:pPr>
            <a:r>
              <a:rPr lang="en-US" sz="2000" dirty="0" smtClean="0">
                <a:latin typeface="Comic Sans MS" pitchFamily="66" charset="0"/>
              </a:rPr>
              <a:t>allowed </a:t>
            </a:r>
            <a:r>
              <a:rPr lang="en-US" sz="2000" dirty="0">
                <a:latin typeface="Comic Sans MS" pitchFamily="66" charset="0"/>
              </a:rPr>
              <a:t>to touch the </a:t>
            </a:r>
            <a:endParaRPr lang="en-US" sz="2000" dirty="0" smtClean="0">
              <a:latin typeface="Comic Sans MS" pitchFamily="66" charset="0"/>
            </a:endParaRPr>
          </a:p>
          <a:p>
            <a:pPr marL="777240" lvl="2" indent="0">
              <a:buNone/>
            </a:pPr>
            <a:r>
              <a:rPr lang="en-US" sz="2000" dirty="0" smtClean="0">
                <a:latin typeface="Comic Sans MS" pitchFamily="66" charset="0"/>
              </a:rPr>
              <a:t>Torah</a:t>
            </a:r>
            <a:endParaRPr lang="en-US" sz="2000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4098" name="Picture 2" descr="Image result for tor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0"/>
            <a:ext cx="28003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267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Book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Talmud</a:t>
            </a:r>
            <a:r>
              <a:rPr lang="en-US" dirty="0" smtClean="0"/>
              <a:t> - a </a:t>
            </a:r>
            <a:r>
              <a:rPr lang="en-US" dirty="0"/>
              <a:t>huge collection of doctrines and laws compiled and written before the 8th Century, A.D., by ancient Jewish </a:t>
            </a:r>
            <a:r>
              <a:rPr lang="en-US" dirty="0" smtClean="0"/>
              <a:t>teachers</a:t>
            </a:r>
          </a:p>
          <a:p>
            <a:endParaRPr lang="en-US" dirty="0"/>
          </a:p>
        </p:txBody>
      </p:sp>
      <p:pic>
        <p:nvPicPr>
          <p:cNvPr id="5122" name="Picture 2" descr="Image result for talmu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4495800" cy="322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55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Places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86150" cy="4800600"/>
          </a:xfrm>
        </p:spPr>
        <p:txBody>
          <a:bodyPr/>
          <a:lstStyle/>
          <a:p>
            <a:r>
              <a:rPr lang="en-US" dirty="0" smtClean="0"/>
              <a:t>Temple of Jerusalem in Israel.  Only part left is Western or </a:t>
            </a:r>
            <a:r>
              <a:rPr lang="en-US" dirty="0" smtClean="0">
                <a:solidFill>
                  <a:srgbClr val="FF0000"/>
                </a:solidFill>
              </a:rPr>
              <a:t>Wailing Wall </a:t>
            </a:r>
            <a:r>
              <a:rPr lang="en-US" dirty="0" smtClean="0"/>
              <a:t>(temple will be destroyed by Romans)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Synagogues</a:t>
            </a:r>
            <a:r>
              <a:rPr lang="en-US" dirty="0" smtClean="0"/>
              <a:t> – religious temple for worship.</a:t>
            </a:r>
            <a:endParaRPr lang="en-US" dirty="0"/>
          </a:p>
        </p:txBody>
      </p:sp>
      <p:pic>
        <p:nvPicPr>
          <p:cNvPr id="6146" name="Picture 2" descr="Image result for synagogue alban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4086224"/>
            <a:ext cx="415290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43350" y="5867400"/>
            <a:ext cx="4362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B'nai Shalom – This reform congregation, located at 420 Whitehall Road in Albany</a:t>
            </a:r>
          </a:p>
        </p:txBody>
      </p:sp>
      <p:pic>
        <p:nvPicPr>
          <p:cNvPr id="6148" name="Picture 4" descr="Image result for wailing w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015" y="990600"/>
            <a:ext cx="3845120" cy="288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49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Symbols/Sacred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Star of David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Menorah</a:t>
            </a:r>
            <a:r>
              <a:rPr lang="en-US" dirty="0" smtClean="0"/>
              <a:t> (Hanukah)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Sabbath</a:t>
            </a:r>
            <a:r>
              <a:rPr lang="en-US" dirty="0" smtClean="0"/>
              <a:t> - </a:t>
            </a:r>
            <a:r>
              <a:rPr lang="en-US" dirty="0"/>
              <a:t>a day of religious observance and abstinence from work, kept by Jews from Friday evening to Saturday </a:t>
            </a:r>
            <a:r>
              <a:rPr lang="en-US" dirty="0" smtClean="0"/>
              <a:t>evening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Rosh </a:t>
            </a:r>
            <a:r>
              <a:rPr lang="en-US" dirty="0">
                <a:solidFill>
                  <a:srgbClr val="FF0000"/>
                </a:solidFill>
              </a:rPr>
              <a:t>Hashanah</a:t>
            </a:r>
            <a:r>
              <a:rPr lang="en-US" dirty="0"/>
              <a:t>—The Jewish New </a:t>
            </a:r>
            <a:r>
              <a:rPr lang="en-US" dirty="0" smtClean="0"/>
              <a:t>Year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Yom </a:t>
            </a:r>
            <a:r>
              <a:rPr lang="en-US" dirty="0">
                <a:solidFill>
                  <a:srgbClr val="FF0000"/>
                </a:solidFill>
              </a:rPr>
              <a:t>Kippur</a:t>
            </a:r>
            <a:r>
              <a:rPr lang="en-US" dirty="0"/>
              <a:t>—Day of Atonement.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Image result for symbols of judais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955" y="4038600"/>
            <a:ext cx="24130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466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490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Apex</vt:lpstr>
      <vt:lpstr>Adjacency</vt:lpstr>
      <vt:lpstr>Roots of Judaism</vt:lpstr>
      <vt:lpstr>Origins</vt:lpstr>
      <vt:lpstr>Where Judaism Practiced </vt:lpstr>
      <vt:lpstr>Major Beliefs</vt:lpstr>
      <vt:lpstr>Founders/Leaders</vt:lpstr>
      <vt:lpstr>Holy Books</vt:lpstr>
      <vt:lpstr>Holy Book (cont)</vt:lpstr>
      <vt:lpstr>Holy Places</vt:lpstr>
      <vt:lpstr>Holy Symbols/Sacred Days</vt:lpstr>
      <vt:lpstr>Influences ….</vt:lpstr>
      <vt:lpstr>Historical Concerns</vt:lpstr>
    </vt:vector>
  </TitlesOfParts>
  <Company>Voorheesville Central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Roots of Judaism</dc:title>
  <dc:creator>Windows User</dc:creator>
  <cp:lastModifiedBy>Windows User</cp:lastModifiedBy>
  <cp:revision>5</cp:revision>
  <dcterms:created xsi:type="dcterms:W3CDTF">2016-09-28T14:53:05Z</dcterms:created>
  <dcterms:modified xsi:type="dcterms:W3CDTF">2016-09-28T15:36:32Z</dcterms:modified>
</cp:coreProperties>
</file>